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65" r:id="rId5"/>
    <p:sldId id="266" r:id="rId6"/>
    <p:sldId id="267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4344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12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9904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518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487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264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763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617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583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015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268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1995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71451" y="2391174"/>
            <a:ext cx="10058400" cy="1450757"/>
          </a:xfrm>
        </p:spPr>
        <p:txBody>
          <a:bodyPr/>
          <a:lstStyle/>
          <a:p>
            <a:pPr algn="ctr"/>
            <a:r>
              <a:rPr lang="ru-RU" altLang="ru-RU" dirty="0">
                <a:latin typeface="Arial" panose="020B0604020202020204" pitchFamily="34" charset="0"/>
              </a:rPr>
              <a:t>ЖЕР </a:t>
            </a:r>
            <a:r>
              <a:rPr lang="kk-KZ" altLang="ru-RU" dirty="0" smtClean="0">
                <a:latin typeface="Arial" panose="020B0604020202020204" pitchFamily="34" charset="0"/>
              </a:rPr>
              <a:t>ҚҰҚЫҚ </a:t>
            </a:r>
            <a:r>
              <a:rPr lang="kk-KZ" altLang="ru-RU" dirty="0">
                <a:latin typeface="Arial" panose="020B0604020202020204" pitchFamily="34" charset="0"/>
              </a:rPr>
              <a:t>ҚАТЫНАСТАРЫ</a:t>
            </a:r>
            <a:br>
              <a:rPr lang="kk-KZ" altLang="ru-RU" dirty="0">
                <a:latin typeface="Arial" panose="020B0604020202020204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1138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6629" y="1519206"/>
            <a:ext cx="1017451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k-KZ" altLang="ru-RU" sz="2400" dirty="0">
                <a:latin typeface="Arial" panose="020B0604020202020204" pitchFamily="34" charset="0"/>
              </a:rPr>
              <a:t>ЖЕР </a:t>
            </a:r>
            <a:r>
              <a:rPr lang="kk-KZ" altLang="ru-RU" sz="2400" dirty="0" smtClean="0">
                <a:latin typeface="Arial" panose="020B0604020202020204" pitchFamily="34" charset="0"/>
              </a:rPr>
              <a:t>ҚҰҚЫҚ </a:t>
            </a:r>
            <a:r>
              <a:rPr lang="kk-KZ" altLang="ru-RU" sz="2400" dirty="0">
                <a:latin typeface="Arial" panose="020B0604020202020204" pitchFamily="34" charset="0"/>
              </a:rPr>
              <a:t>ҚАТЫНАСТАРЫНЫҢ ҰҒЫМЫ</a:t>
            </a:r>
          </a:p>
          <a:p>
            <a:pPr algn="ctr">
              <a:defRPr/>
            </a:pPr>
            <a:endParaRPr lang="kk-KZ" altLang="ru-RU" sz="2400" dirty="0"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kk-KZ" altLang="ru-RU" sz="2400" dirty="0">
                <a:latin typeface="Arial" panose="020B0604020202020204" pitchFamily="34" charset="0"/>
              </a:rPr>
              <a:t>Бұл жерге меншік құқығын және өзге де құқықтарды жүзеге асыра </a:t>
            </a:r>
          </a:p>
          <a:p>
            <a:pPr algn="ctr">
              <a:lnSpc>
                <a:spcPct val="150000"/>
              </a:lnSpc>
              <a:defRPr/>
            </a:pPr>
            <a:r>
              <a:rPr lang="kk-KZ" altLang="ru-RU" sz="2400" dirty="0">
                <a:latin typeface="Arial" panose="020B0604020202020204" pitchFamily="34" charset="0"/>
              </a:rPr>
              <a:t>отырып, жер ресурстарын басқаруға, жекелеген субъектілерге жер </a:t>
            </a:r>
          </a:p>
          <a:p>
            <a:pPr algn="ctr">
              <a:lnSpc>
                <a:spcPct val="150000"/>
              </a:lnSpc>
              <a:defRPr/>
            </a:pPr>
            <a:r>
              <a:rPr lang="kk-KZ" altLang="ru-RU" sz="2400" dirty="0">
                <a:latin typeface="Arial" panose="020B0604020202020204" pitchFamily="34" charset="0"/>
              </a:rPr>
              <a:t>телімдерін бекітіп беруге байланысты жер пайдалану мен қорғау </a:t>
            </a:r>
          </a:p>
          <a:p>
            <a:pPr algn="ctr">
              <a:lnSpc>
                <a:spcPct val="150000"/>
              </a:lnSpc>
              <a:defRPr/>
            </a:pPr>
            <a:r>
              <a:rPr lang="kk-KZ" altLang="ru-RU" sz="2400" dirty="0">
                <a:latin typeface="Arial" panose="020B0604020202020204" pitchFamily="34" charset="0"/>
              </a:rPr>
              <a:t>жөніндегі құқықтық қатынастар (ҚР ЖК 12-бабының 10-тармағы). </a:t>
            </a:r>
          </a:p>
          <a:p>
            <a:pPr algn="ctr">
              <a:defRPr/>
            </a:pPr>
            <a:endParaRPr lang="ru-RU" altLang="ru-RU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745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537029" y="576943"/>
            <a:ext cx="11161485" cy="556260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kk-KZ" altLang="ru-RU" smtClean="0"/>
              <a:t> </a:t>
            </a:r>
            <a:r>
              <a:rPr lang="kk-KZ" altLang="ru-RU" sz="2800" smtClean="0">
                <a:latin typeface="Arial" panose="020B0604020202020204" pitchFamily="34" charset="0"/>
              </a:rPr>
              <a:t>ЖЕР ҚҰҚЫҒЫ ҚАТЫНАСТАРЫНЫҢ МАЗМҰНЫ</a:t>
            </a:r>
          </a:p>
          <a:p>
            <a:pPr algn="ctr">
              <a:buFont typeface="Wingdings" panose="05000000000000000000" pitchFamily="2" charset="2"/>
              <a:buNone/>
            </a:pPr>
            <a:endParaRPr lang="kk-KZ" altLang="ru-RU" sz="2800" smtClean="0"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kk-KZ" altLang="ru-RU" smtClean="0">
                <a:latin typeface="Arial" panose="020B0604020202020204" pitchFamily="34" charset="0"/>
              </a:rPr>
              <a:t>Жер құқығы қатынастарының мазмұны ол оның субъектілерінің </a:t>
            </a:r>
          </a:p>
          <a:p>
            <a:pPr algn="ctr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kk-KZ" altLang="ru-RU" smtClean="0">
                <a:latin typeface="Arial" panose="020B0604020202020204" pitchFamily="34" charset="0"/>
              </a:rPr>
              <a:t>құқықтары мен міндеттерінің өзара байланысы болып табылады. </a:t>
            </a:r>
          </a:p>
          <a:p>
            <a:pPr algn="ctr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kk-KZ" altLang="ru-RU" smtClean="0">
                <a:latin typeface="Arial" panose="020B0604020202020204" pitchFamily="34" charset="0"/>
              </a:rPr>
              <a:t>Олар: иелік ету, пайдалану және билік ету, яғни объектіге иелік </a:t>
            </a:r>
          </a:p>
          <a:p>
            <a:pPr algn="ctr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kk-KZ" altLang="ru-RU" smtClean="0">
                <a:latin typeface="Arial" panose="020B0604020202020204" pitchFamily="34" charset="0"/>
              </a:rPr>
              <a:t>етуге байланысты құқықтар мен міндеттер, объектіні пайдалануға </a:t>
            </a:r>
          </a:p>
          <a:p>
            <a:pPr algn="ctr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kk-KZ" altLang="ru-RU" smtClean="0">
                <a:latin typeface="Arial" panose="020B0604020202020204" pitchFamily="34" charset="0"/>
              </a:rPr>
              <a:t>қатысты құқықтар мен міндеттер. Бұл құқықтар өзара байланысты </a:t>
            </a:r>
          </a:p>
          <a:p>
            <a:pPr algn="ctr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kk-KZ" altLang="ru-RU" smtClean="0">
                <a:latin typeface="Arial" panose="020B0604020202020204" pitchFamily="34" charset="0"/>
              </a:rPr>
              <a:t>болғанымен, өзінің мазмұны бойынша әртүрлі сипатта болады. </a:t>
            </a:r>
            <a:endParaRPr lang="ru-RU" alt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212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5029" y="839152"/>
            <a:ext cx="997131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444444"/>
                </a:solidFill>
                <a:latin typeface="Open Sans"/>
              </a:rPr>
              <a:t> 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құқығы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қатынастары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субьектілерінің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құқық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көлемі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мынадай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жағдайларға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тәуелді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болады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: </a:t>
            </a:r>
            <a:endParaRPr lang="ru-RU" sz="2000" dirty="0" smtClean="0">
              <a:solidFill>
                <a:srgbClr val="444444"/>
              </a:solidFill>
              <a:latin typeface="Open Sans"/>
            </a:endParaRPr>
          </a:p>
          <a:p>
            <a:endParaRPr lang="ru-RU" sz="2000" dirty="0" smtClean="0">
              <a:solidFill>
                <a:srgbClr val="444444"/>
              </a:solidFill>
              <a:latin typeface="Open Sans"/>
            </a:endParaRPr>
          </a:p>
          <a:p>
            <a:pPr marL="342900" indent="-342900">
              <a:buFontTx/>
              <a:buChar char="-"/>
            </a:pPr>
            <a:r>
              <a:rPr lang="ru-RU" sz="2000" dirty="0" err="1" smtClean="0">
                <a:solidFill>
                  <a:srgbClr val="444444"/>
                </a:solidFill>
                <a:latin typeface="Open Sans"/>
              </a:rPr>
              <a:t>субъектінің</a:t>
            </a:r>
            <a:r>
              <a:rPr lang="ru-RU" sz="2000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түріне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; </a:t>
            </a:r>
            <a:endParaRPr lang="ru-RU" sz="2000" dirty="0" smtClean="0">
              <a:solidFill>
                <a:srgbClr val="444444"/>
              </a:solidFill>
              <a:latin typeface="Open Sans"/>
            </a:endParaRPr>
          </a:p>
          <a:p>
            <a:pPr marL="342900" indent="-342900">
              <a:buFontTx/>
              <a:buChar char="-"/>
            </a:pPr>
            <a:endParaRPr lang="ru-RU" sz="2000" dirty="0" smtClean="0">
              <a:solidFill>
                <a:srgbClr val="444444"/>
              </a:solidFill>
              <a:latin typeface="Open Sans"/>
            </a:endParaRPr>
          </a:p>
          <a:p>
            <a:pPr marL="342900" indent="-342900">
              <a:buFontTx/>
              <a:buChar char="-"/>
            </a:pPr>
            <a:r>
              <a:rPr lang="ru-RU" sz="2000" dirty="0" err="1" smtClean="0">
                <a:solidFill>
                  <a:srgbClr val="444444"/>
                </a:solidFill>
                <a:latin typeface="Open Sans"/>
              </a:rPr>
              <a:t>субъектінің</a:t>
            </a:r>
            <a:r>
              <a:rPr lang="ru-RU" sz="2000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заңи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маңызы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бар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әрекетіне</a:t>
            </a:r>
            <a:r>
              <a:rPr lang="ru-RU" sz="2000" dirty="0" smtClean="0">
                <a:solidFill>
                  <a:srgbClr val="444444"/>
                </a:solidFill>
                <a:latin typeface="Open Sans"/>
              </a:rPr>
              <a:t>;</a:t>
            </a:r>
          </a:p>
          <a:p>
            <a:pPr marL="342900" indent="-342900">
              <a:buFontTx/>
              <a:buChar char="-"/>
            </a:pPr>
            <a:endParaRPr lang="ru-RU" sz="2000" dirty="0" smtClean="0">
              <a:solidFill>
                <a:srgbClr val="444444"/>
              </a:solidFill>
              <a:latin typeface="Open Sans"/>
            </a:endParaRPr>
          </a:p>
          <a:p>
            <a:pPr marL="342900" indent="-342900">
              <a:buFontTx/>
              <a:buChar char="-"/>
            </a:pPr>
            <a:r>
              <a:rPr lang="ru-RU" sz="2000" dirty="0" err="1" smtClean="0">
                <a:solidFill>
                  <a:srgbClr val="444444"/>
                </a:solidFill>
                <a:latin typeface="Open Sans"/>
              </a:rPr>
              <a:t>аталған</a:t>
            </a:r>
            <a:r>
              <a:rPr lang="ru-RU" sz="2000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құқығы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қатынастарының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ерекшелігіне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; </a:t>
            </a:r>
            <a:endParaRPr lang="ru-RU" sz="2000" dirty="0" smtClean="0">
              <a:solidFill>
                <a:srgbClr val="444444"/>
              </a:solidFill>
              <a:latin typeface="Open Sans"/>
            </a:endParaRPr>
          </a:p>
          <a:p>
            <a:pPr marL="342900" indent="-342900">
              <a:buFontTx/>
              <a:buChar char="-"/>
            </a:pPr>
            <a:endParaRPr lang="ru-RU" sz="2000" dirty="0" smtClean="0">
              <a:solidFill>
                <a:srgbClr val="444444"/>
              </a:solidFill>
              <a:latin typeface="Open Sans"/>
            </a:endParaRPr>
          </a:p>
          <a:p>
            <a:pPr marL="342900" indent="-342900">
              <a:buFontTx/>
              <a:buChar char="-"/>
            </a:pPr>
            <a:r>
              <a:rPr lang="ru-RU" sz="2000" dirty="0" err="1" smtClean="0">
                <a:solidFill>
                  <a:srgbClr val="444444"/>
                </a:solidFill>
                <a:latin typeface="Open Sans"/>
              </a:rPr>
              <a:t>құқық</a:t>
            </a:r>
            <a:r>
              <a:rPr lang="ru-RU" sz="2000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қатынастары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субьектісінің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өз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функциясын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жүзеге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асыру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жағдайына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байланысты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болады</a:t>
            </a:r>
            <a:r>
              <a:rPr lang="ru-RU" sz="2000" dirty="0" smtClean="0">
                <a:solidFill>
                  <a:srgbClr val="444444"/>
                </a:solidFill>
                <a:latin typeface="Open Sans"/>
              </a:rPr>
              <a:t>.</a:t>
            </a:r>
          </a:p>
          <a:p>
            <a:pPr marL="342900" indent="-342900">
              <a:buFontTx/>
              <a:buChar char="-"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65842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3771" y="699425"/>
            <a:ext cx="104938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Материалдық</a:t>
            </a:r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</a:t>
            </a:r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құқық</a:t>
            </a:r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қатынастары</a:t>
            </a:r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құқық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субъектілерінің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тікелей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жерге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қатысты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құқықтары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міндеттерін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анықтаушы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нормаларды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құрайды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Басқаша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айтқанда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құқықтар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құқық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нормасымен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қарастырылған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құқықтар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міндеттерді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жүзеге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асыру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арқылы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қалыптасады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Мысалы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учаскесін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кепілге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салу (ЖК 76-бабы),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учаскесін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оның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нысанынан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туындайтын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мақсатты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пайдалана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отырып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жерде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дербес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шаруашылық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жүргізу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(ЖК 64-бап, 1 </a:t>
            </a:r>
            <a:r>
              <a:rPr lang="ru-RU" dirty="0" err="1" smtClean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тармақ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1 т.),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басқа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меншік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иелері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жер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пайдаланушылардың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құқықтарын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бұзбау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(ЖК 65-бап, 1 т., 8 т).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3771" y="2600796"/>
            <a:ext cx="104938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 smtClean="0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b="1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b="1" dirty="0" err="1">
                <a:solidFill>
                  <a:srgbClr val="444444"/>
                </a:solidFill>
                <a:latin typeface="Open Sans"/>
              </a:rPr>
              <a:t>процессуалдық</a:t>
            </a:r>
            <a:r>
              <a:rPr lang="ru-RU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b="1" dirty="0" err="1">
                <a:solidFill>
                  <a:srgbClr val="444444"/>
                </a:solidFill>
                <a:latin typeface="Open Sans"/>
              </a:rPr>
              <a:t>құқықтық</a:t>
            </a:r>
            <a:r>
              <a:rPr lang="ru-RU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b="1" dirty="0" err="1">
                <a:solidFill>
                  <a:srgbClr val="444444"/>
                </a:solidFill>
                <a:latin typeface="Open Sans"/>
              </a:rPr>
              <a:t>қатынастар</a:t>
            </a:r>
            <a:r>
              <a:rPr lang="ru-RU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материалдық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құқықтық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қатынастардың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пайда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болуын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,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тоқтатылуын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және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жүзеге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асыру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тәртібін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анықтайтын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нормаларда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көрінеді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.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Яғни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құқықтық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реттеуге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қатынастары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түспейді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,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оларды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жүзеге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асыру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тәртібі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түседі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.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Оған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жерге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қатысты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мәмілені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тіркеу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тәртібі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жатады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.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Жерді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сатып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алу-сату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шарты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ресурстарын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басқаратын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өкілетті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органның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тиянақты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тексеруінен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кейін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міндетті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түрде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тіркелуге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жатады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83771" y="4225169"/>
            <a:ext cx="104938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>
                <a:solidFill>
                  <a:srgbClr val="444444"/>
                </a:solidFill>
                <a:latin typeface="Open Sans"/>
              </a:rPr>
              <a:t>Реттеуші</a:t>
            </a:r>
            <a:r>
              <a:rPr lang="ru-RU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b="1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b="1" dirty="0" err="1">
                <a:solidFill>
                  <a:srgbClr val="444444"/>
                </a:solidFill>
                <a:latin typeface="Open Sans"/>
              </a:rPr>
              <a:t>құқық</a:t>
            </a:r>
            <a:r>
              <a:rPr lang="ru-RU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b="1" dirty="0" err="1">
                <a:solidFill>
                  <a:srgbClr val="444444"/>
                </a:solidFill>
                <a:latin typeface="Open Sans"/>
              </a:rPr>
              <a:t>қатынастары</a:t>
            </a:r>
            <a:r>
              <a:rPr lang="ru-RU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заңи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жауапкершілікті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қолдануға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байланысты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емес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қатынастарын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жүзеге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асыру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процесінде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қалыптасады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.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Мысалы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,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Кодексінің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85-бабына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сәйкес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,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егер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меншік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иелері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немесе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мемлекеттік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емес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пайдаланушылар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пайдалану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құқығын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сатып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алған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болса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,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учаскелерін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мемлекеттік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қажеттіктер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үшін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олардан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алып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қою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Кодексіне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, ал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онымен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реттелмеген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бөлігінде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Қазақстан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Республикасының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өзге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де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заң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актілеріне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сәйкес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сатып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алу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тәртібімен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жүзеге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асырылады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6772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0228" y="855399"/>
            <a:ext cx="1045028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>
                <a:solidFill>
                  <a:srgbClr val="444444"/>
                </a:solidFill>
                <a:latin typeface="Open Sans"/>
              </a:rPr>
              <a:t>Қорғаушы</a:t>
            </a:r>
            <a:r>
              <a:rPr lang="ru-RU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b="1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b="1" dirty="0" err="1">
                <a:solidFill>
                  <a:srgbClr val="444444"/>
                </a:solidFill>
                <a:latin typeface="Open Sans"/>
              </a:rPr>
              <a:t>құқық</a:t>
            </a:r>
            <a:r>
              <a:rPr lang="ru-RU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b="1" dirty="0" err="1">
                <a:solidFill>
                  <a:srgbClr val="444444"/>
                </a:solidFill>
                <a:latin typeface="Open Sans"/>
              </a:rPr>
              <a:t>қатынастары</a:t>
            </a:r>
            <a:r>
              <a:rPr lang="ru-RU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жасалған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бұзушылыққа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жауапкершілік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шарасын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қолдануға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байланысты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пайда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болады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.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Мәселен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жердің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құнарлы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қабатын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химиялық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заттар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шығарып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тастау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арқылы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нашарлатқан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заңды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тұлғалар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,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заң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актілеріне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сәйкес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әкімшілік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жауапкершілікке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тартылады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.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Кейбір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жағдайда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осындай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бұзушылықтан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басқа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салаларымен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қарастырылған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қорғау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қатынастары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туындайды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.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Қорғау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қатынастары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заңының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бұзылуының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барлық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жағдайында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пайда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болады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.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Мысалы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,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жердің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нысаналы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мақсатын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заңсыз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өзгерту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учаскесін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алып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қоюға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негіз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болады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(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құқығы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жауапкершілігі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);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келтірілген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залалды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өтеу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(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азаматтық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құқықтық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жауапкершілік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;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айып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төлеуді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қолдану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(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әкімшілік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құқықтық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жауапкершілік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3637483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117</TotalTime>
  <Words>378</Words>
  <Application>Microsoft Office PowerPoint</Application>
  <PresentationFormat>Широкоэкранный</PresentationFormat>
  <Paragraphs>28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Open Sans</vt:lpstr>
      <vt:lpstr>Wingdings</vt:lpstr>
      <vt:lpstr>Ретро</vt:lpstr>
      <vt:lpstr>ЖЕР ҚҰҚЫҚ ҚАТЫНАСТАРЫ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ЖЕР ҚҰҚЫҒЫ ҚАТЫНАСТАРЫ </dc:title>
  <dc:creator>user</dc:creator>
  <cp:lastModifiedBy>user</cp:lastModifiedBy>
  <cp:revision>15</cp:revision>
  <dcterms:created xsi:type="dcterms:W3CDTF">2019-09-17T15:23:39Z</dcterms:created>
  <dcterms:modified xsi:type="dcterms:W3CDTF">2020-08-31T09:52:08Z</dcterms:modified>
</cp:coreProperties>
</file>